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10" r:id="rId5"/>
    <p:sldId id="309" r:id="rId6"/>
    <p:sldId id="312" r:id="rId7"/>
    <p:sldId id="306" r:id="rId8"/>
    <p:sldId id="315" r:id="rId9"/>
    <p:sldId id="300" r:id="rId10"/>
    <p:sldId id="316" r:id="rId11"/>
    <p:sldId id="31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D678"/>
    <a:srgbClr val="D9D964"/>
    <a:srgbClr val="F7F7D0"/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7CF28-9453-64DA-3113-1A9F3EDCEDF6}" v="1177" dt="2024-10-01T00:18:02.070"/>
  </p1510:revLst>
</p1510:revInfo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 autoAdjust="0"/>
    <p:restoredTop sz="95394" autoAdjust="0"/>
  </p:normalViewPr>
  <p:slideViewPr>
    <p:cSldViewPr snapToGrid="0">
      <p:cViewPr varScale="1">
        <p:scale>
          <a:sx n="59" d="100"/>
          <a:sy n="59" d="100"/>
        </p:scale>
        <p:origin x="88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9/30/2024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  <a:ln>
            <a:solidFill>
              <a:schemeClr val="bg1"/>
            </a:solidFill>
          </a:ln>
        </p:spPr>
        <p:txBody>
          <a:bodyPr lIns="914400" tIns="91440" rIns="914400" bIns="45720" anchor="ctr"/>
          <a:lstStyle/>
          <a:p>
            <a:r>
              <a:rPr lang="en-US" dirty="0">
                <a:solidFill>
                  <a:schemeClr val="bg1"/>
                </a:solidFill>
              </a:rPr>
              <a:t>what factors impact  asthmatic youth</a:t>
            </a:r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een rolling hills with a sunset">
            <a:extLst>
              <a:ext uri="{FF2B5EF4-FFF2-40B4-BE49-F238E27FC236}">
                <a16:creationId xmlns:a16="http://schemas.microsoft.com/office/drawing/2014/main" id="{565AB0FC-9FCD-FDB2-1D84-F3D855D838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5368594" cy="6858002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747" y="2365057"/>
            <a:ext cx="2880137" cy="2160644"/>
          </a:xfrm>
        </p:spPr>
        <p:txBody>
          <a:bodyPr lIns="91440" tIns="45720" rIns="91440" bIns="45720" anchor="ctr"/>
          <a:lstStyle/>
          <a:p>
            <a:r>
              <a:rPr lang="en-US" dirty="0"/>
              <a:t>County breakdown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16743" y="427373"/>
            <a:ext cx="6567485" cy="5940507"/>
          </a:xfrm>
        </p:spPr>
        <p:txBody>
          <a:bodyPr lIns="91440" tIns="45720" rIns="91440" bIns="45720" anchor="ctr"/>
          <a:lstStyle/>
          <a:p>
            <a:r>
              <a:rPr lang="en-US" dirty="0"/>
              <a:t>Armstrong – 11,000+ wells</a:t>
            </a:r>
          </a:p>
          <a:p>
            <a:r>
              <a:rPr lang="en-US" dirty="0"/>
              <a:t>Beaver – 7,000+ wells</a:t>
            </a:r>
          </a:p>
          <a:p>
            <a:r>
              <a:rPr lang="en-US" dirty="0"/>
              <a:t>Bradford – about 3,500 unconventional wells</a:t>
            </a:r>
          </a:p>
          <a:p>
            <a:r>
              <a:rPr lang="en-US" dirty="0"/>
              <a:t>Cumberland – nearly 1 million truck DVMT</a:t>
            </a:r>
          </a:p>
          <a:p>
            <a:r>
              <a:rPr lang="en-US" dirty="0"/>
              <a:t>Delaware – over 8 million DVMT</a:t>
            </a:r>
          </a:p>
          <a:p>
            <a:r>
              <a:rPr lang="en-US" dirty="0"/>
              <a:t>Greene – 7,000+ wells</a:t>
            </a:r>
          </a:p>
          <a:p>
            <a:r>
              <a:rPr lang="en-US" dirty="0"/>
              <a:t>Montgomery – nearly 12 million DVMT</a:t>
            </a:r>
          </a:p>
          <a:p>
            <a:r>
              <a:rPr lang="en-US" dirty="0"/>
              <a:t>Philadelphia – over 11 million DVMT</a:t>
            </a:r>
          </a:p>
          <a:p>
            <a:r>
              <a:rPr lang="en-US" dirty="0"/>
              <a:t>Washington – 7,000+ wells and 800,000 truck DVMT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 descr="Oil well in field">
            <a:extLst>
              <a:ext uri="{FF2B5EF4-FFF2-40B4-BE49-F238E27FC236}">
                <a16:creationId xmlns:a16="http://schemas.microsoft.com/office/drawing/2014/main" id="{DA3FAC68-747F-999F-4EF5-874B39A6DD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0155" r="30155"/>
          <a:stretch/>
        </p:blipFill>
        <p:spPr>
          <a:xfrm>
            <a:off x="8212838" y="0"/>
            <a:ext cx="3971602" cy="690113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46">
            <a:extLst>
              <a:ext uri="{FF2B5EF4-FFF2-40B4-BE49-F238E27FC236}">
                <a16:creationId xmlns:a16="http://schemas.microsoft.com/office/drawing/2014/main" id="{246B6107-D835-6B4B-0B47-1E668458EFCF}"/>
              </a:ext>
            </a:extLst>
          </p:cNvPr>
          <p:cNvSpPr txBox="1">
            <a:spLocks/>
          </p:cNvSpPr>
          <p:nvPr/>
        </p:nvSpPr>
        <p:spPr>
          <a:xfrm>
            <a:off x="8815991" y="2350680"/>
            <a:ext cx="2853401" cy="2160644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lIns="91440" tIns="45720" rIns="91440" bIns="4572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Wells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aph of a number of wells&#10;&#10;Description automatically generated">
            <a:extLst>
              <a:ext uri="{FF2B5EF4-FFF2-40B4-BE49-F238E27FC236}">
                <a16:creationId xmlns:a16="http://schemas.microsoft.com/office/drawing/2014/main" id="{C7904A96-3E8C-2CD6-4E93-FB22465E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7" y="4332617"/>
            <a:ext cx="3925020" cy="23765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 descr="A graph of a number of wells&#10;&#10;Description automatically generated">
            <a:extLst>
              <a:ext uri="{FF2B5EF4-FFF2-40B4-BE49-F238E27FC236}">
                <a16:creationId xmlns:a16="http://schemas.microsoft.com/office/drawing/2014/main" id="{33276ACF-C508-54EE-38C1-9E9D820BE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387" y="4336211"/>
            <a:ext cx="3925020" cy="23909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94C06C79-0521-1A66-E24C-138215E32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34" y="141620"/>
            <a:ext cx="6685471" cy="40443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sz="3200" dirty="0"/>
              <a:t>Daily Vehicular miles traveled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Content Placeholder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F34868B-94EF-8F51-1B2D-9BA9B309399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356346" y="2820116"/>
            <a:ext cx="5775158" cy="3469004"/>
          </a:xfrm>
          <a:ln>
            <a:solidFill>
              <a:schemeClr val="bg1"/>
            </a:solidFill>
          </a:ln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42459F0-D2F7-C271-60FA-13642BD49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94" y="2796722"/>
            <a:ext cx="5788527" cy="346900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sz="3200" dirty="0" err="1"/>
              <a:t>ASthma</a:t>
            </a:r>
            <a:r>
              <a:rPr lang="en-US" sz="3200" dirty="0"/>
              <a:t> statistics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A87306C-81BA-4795-A5CA-9392456A8C1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Content Placeholder 1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0B7566F-65F7-ADA8-6419-959FA2A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38" y="2542662"/>
            <a:ext cx="6090704" cy="36445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graph of students diagnosing asthma&#10;&#10;Description automatically generated">
            <a:extLst>
              <a:ext uri="{FF2B5EF4-FFF2-40B4-BE49-F238E27FC236}">
                <a16:creationId xmlns:a16="http://schemas.microsoft.com/office/drawing/2014/main" id="{3E215293-1285-ECD5-4F82-1FF74FC22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" y="2536710"/>
            <a:ext cx="6096000" cy="36561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8807C-1D8B-83EE-4F83-AB431AE895CF}"/>
              </a:ext>
            </a:extLst>
          </p:cNvPr>
          <p:cNvSpPr txBox="1"/>
          <p:nvPr/>
        </p:nvSpPr>
        <p:spPr>
          <a:xfrm>
            <a:off x="8117485" y="6224201"/>
            <a:ext cx="37241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*Greene county data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19221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 lIns="731520" tIns="45720" rIns="731520" bIns="45720" anchor="ctr"/>
          <a:lstStyle/>
          <a:p>
            <a:r>
              <a:rPr lang="en-US" sz="3200" dirty="0"/>
              <a:t>Implications for stakeholders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8" y="2242569"/>
            <a:ext cx="10787945" cy="4557272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2800" dirty="0"/>
              <a:t>Oil and Gas Stakeholders:</a:t>
            </a:r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Care about company image and how it may affect consumer behavior</a:t>
            </a:r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Stock market concerns</a:t>
            </a:r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Possible lawsuits</a:t>
            </a:r>
          </a:p>
          <a:p>
            <a:pPr marL="285750" indent="-285750">
              <a:buChar char="•"/>
            </a:pPr>
            <a:r>
              <a:rPr lang="en-US" sz="2800" dirty="0"/>
              <a:t>Transportation Stakeholders: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Company Image Concerns and how that may affect consumer behavior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Emissions tests and requirements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endParaRPr lang="en-US" spc="100" dirty="0"/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endParaRPr lang="en-US" spc="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 lIns="731520" tIns="45720" rIns="731520" bIns="45720" anchor="ctr"/>
          <a:lstStyle/>
          <a:p>
            <a:r>
              <a:rPr lang="en-US" sz="3200" dirty="0"/>
              <a:t>Ethical, societal, legal implications</a:t>
            </a:r>
          </a:p>
        </p:txBody>
      </p:sp>
      <p:pic>
        <p:nvPicPr>
          <p:cNvPr id="60" name="Picture Placeholder 59" descr="Small flat leaves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7512" b="27512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360" y="2148989"/>
            <a:ext cx="11817313" cy="4410221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2800" dirty="0"/>
              <a:t>Ethical</a:t>
            </a:r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Adding to long term health problems of the community is unethical</a:t>
            </a:r>
          </a:p>
          <a:p>
            <a:pPr marL="1143000" lvl="1" indent="-45720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Contributes to global warming which adds to other long-term problems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US" sz="2800" dirty="0"/>
              <a:t>Societal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Harms society health wise but contributes to the transportation and fuel sectors</a:t>
            </a:r>
          </a:p>
          <a:p>
            <a:pPr marL="285750" indent="-285750">
              <a:buChar char="•"/>
            </a:pPr>
            <a:r>
              <a:rPr lang="en-US" sz="2800" dirty="0"/>
              <a:t>Legal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Could open the oil/gas companies to lawsuits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pc="100" dirty="0"/>
              <a:t>May spark discussion about emissions requirements </a:t>
            </a:r>
          </a:p>
          <a:p>
            <a:pPr marL="971550" lvl="1" indent="-285750">
              <a:spcAft>
                <a:spcPts val="600"/>
              </a:spcAft>
              <a:buFont typeface="Courier New" panose="020B0604020202020204" pitchFamily="34" charset="0"/>
              <a:buChar char="o"/>
            </a:pPr>
            <a:endParaRPr lang="en-US" spc="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2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11BB-3F38-90C7-6ACB-0DC3AA86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dirty="0"/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E3092-EDB5-34C0-5859-BA6337ADE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79A2E-1EC4-84EF-D65B-B40755992479}"/>
              </a:ext>
            </a:extLst>
          </p:cNvPr>
          <p:cNvSpPr txBox="1"/>
          <p:nvPr/>
        </p:nvSpPr>
        <p:spPr>
          <a:xfrm>
            <a:off x="6410157" y="2284747"/>
            <a:ext cx="538162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PA Gov Asthma School Health Data by County 2023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PA Highway Statistics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Asthma State Data from CDC</a:t>
            </a:r>
          </a:p>
        </p:txBody>
      </p:sp>
    </p:spTree>
    <p:extLst>
      <p:ext uri="{BB962C8B-B14F-4D97-AF65-F5344CB8AC3E}">
        <p14:creationId xmlns:p14="http://schemas.microsoft.com/office/powerpoint/2010/main" val="29170778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B45F531-F2B2-4A59-9331-A22771BD7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2D90A8-9F3C-48C5-89D7-0373E99D2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BCCC92-D3FE-43DE-941A-6D46ECD2C52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Tenorite </vt:lpstr>
      <vt:lpstr>Tenorite Bold</vt:lpstr>
      <vt:lpstr>Custom</vt:lpstr>
      <vt:lpstr>what factors impact  asthmatic youth</vt:lpstr>
      <vt:lpstr>County breakdown</vt:lpstr>
      <vt:lpstr>PowerPoint Presentation</vt:lpstr>
      <vt:lpstr>Daily Vehicular miles traveled</vt:lpstr>
      <vt:lpstr>ASthma statistics</vt:lpstr>
      <vt:lpstr>Implications for stakeholders</vt:lpstr>
      <vt:lpstr>Ethical, societal, legal implications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Byers, Maggie</cp:lastModifiedBy>
  <cp:revision>323</cp:revision>
  <dcterms:created xsi:type="dcterms:W3CDTF">2024-09-30T20:37:56Z</dcterms:created>
  <dcterms:modified xsi:type="dcterms:W3CDTF">2024-10-01T00:41:02Z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